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79" r:id="rId3"/>
    <p:sldId id="269" r:id="rId4"/>
    <p:sldId id="272" r:id="rId5"/>
    <p:sldId id="259" r:id="rId6"/>
    <p:sldId id="261" r:id="rId7"/>
    <p:sldId id="266" r:id="rId8"/>
    <p:sldId id="280" r:id="rId9"/>
    <p:sldId id="281" r:id="rId10"/>
    <p:sldId id="263" r:id="rId11"/>
    <p:sldId id="267" r:id="rId12"/>
    <p:sldId id="264" r:id="rId13"/>
    <p:sldId id="274" r:id="rId14"/>
    <p:sldId id="276" r:id="rId15"/>
    <p:sldId id="277" r:id="rId16"/>
    <p:sldId id="273" r:id="rId17"/>
    <p:sldId id="284" r:id="rId18"/>
    <p:sldId id="283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96" autoAdjust="0"/>
    <p:restoredTop sz="93548" autoAdjust="0"/>
  </p:normalViewPr>
  <p:slideViewPr>
    <p:cSldViewPr>
      <p:cViewPr>
        <p:scale>
          <a:sx n="60" d="100"/>
          <a:sy n="60" d="100"/>
        </p:scale>
        <p:origin x="-75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4CD11-80E5-409C-B4F2-CA014A0715D6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89545-F77A-4CD9-861B-ED2A0F49E8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1925-8988-4F95-AC43-4954EBF3A2DF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5CDA-82C8-415F-BF7A-8F06B8FF0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1925-8988-4F95-AC43-4954EBF3A2DF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5CDA-82C8-415F-BF7A-8F06B8FF0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1925-8988-4F95-AC43-4954EBF3A2DF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5CDA-82C8-415F-BF7A-8F06B8FF0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1925-8988-4F95-AC43-4954EBF3A2DF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5CDA-82C8-415F-BF7A-8F06B8FF0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1925-8988-4F95-AC43-4954EBF3A2DF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5CDA-82C8-415F-BF7A-8F06B8FF0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1925-8988-4F95-AC43-4954EBF3A2DF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5CDA-82C8-415F-BF7A-8F06B8FF0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1925-8988-4F95-AC43-4954EBF3A2DF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5CDA-82C8-415F-BF7A-8F06B8FF0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1925-8988-4F95-AC43-4954EBF3A2DF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5CDA-82C8-415F-BF7A-8F06B8FF0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1925-8988-4F95-AC43-4954EBF3A2DF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5CDA-82C8-415F-BF7A-8F06B8FF0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1925-8988-4F95-AC43-4954EBF3A2DF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5CDA-82C8-415F-BF7A-8F06B8FF0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1925-8988-4F95-AC43-4954EBF3A2DF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5CDA-82C8-415F-BF7A-8F06B8FF0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1925-8988-4F95-AC43-4954EBF3A2DF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5CDA-82C8-415F-BF7A-8F06B8FF0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5387975"/>
            <a:ext cx="5572132" cy="1470025"/>
          </a:xfrm>
          <a:solidFill>
            <a:schemeClr val="bg1"/>
          </a:solidFill>
        </p:spPr>
        <p:txBody>
          <a:bodyPr/>
          <a:lstStyle/>
          <a:p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32"/>
            <a:ext cx="9144000" cy="685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85728"/>
            <a:ext cx="7072362" cy="6286544"/>
          </a:xfrm>
        </p:spPr>
        <p:txBody>
          <a:bodyPr>
            <a:normAutofit lnSpcReduction="10000"/>
          </a:bodyPr>
          <a:lstStyle/>
          <a:p>
            <a:r>
              <a:rPr lang="ru-RU" sz="2200" i="1" dirty="0" smtClean="0">
                <a:solidFill>
                  <a:schemeClr val="tx1"/>
                </a:solidFill>
                <a:latin typeface="Georgia" pitchFamily="18" charset="0"/>
              </a:rPr>
              <a:t>Муниципальное бюджетное дошкольное образовательное учреждение Аксайского района  детский сад № 22 «Ромашка</a:t>
            </a:r>
            <a:r>
              <a:rPr lang="ru-RU" sz="2200" i="1" dirty="0" smtClean="0">
                <a:solidFill>
                  <a:schemeClr val="tx1"/>
                </a:solidFill>
                <a:latin typeface="Georgia" pitchFamily="18" charset="0"/>
              </a:rPr>
              <a:t>»</a:t>
            </a:r>
          </a:p>
          <a:p>
            <a:r>
              <a:rPr lang="ru-RU" sz="2200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endParaRPr lang="ru-RU" sz="2200" i="1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3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cs typeface="Estrangelo Edessa" pitchFamily="66" charset="0"/>
              </a:rPr>
              <a:t>Опыт работы с детьми  старшего дошкольного возраста по теме:</a:t>
            </a:r>
          </a:p>
          <a:p>
            <a:r>
              <a:rPr lang="ru-RU" sz="4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cs typeface="Estrangelo Edessa" pitchFamily="66" charset="0"/>
              </a:rPr>
              <a:t>«Путешествие          </a:t>
            </a:r>
          </a:p>
          <a:p>
            <a:r>
              <a:rPr lang="ru-RU" sz="4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cs typeface="Estrangelo Edessa" pitchFamily="66" charset="0"/>
              </a:rPr>
              <a:t> по странам мира»</a:t>
            </a:r>
          </a:p>
          <a:p>
            <a:endParaRPr lang="ru-RU" b="1" i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Estrangelo Edessa" pitchFamily="66" charset="0"/>
            </a:endParaRPr>
          </a:p>
          <a:p>
            <a:pPr algn="r"/>
            <a:r>
              <a:rPr lang="ru-RU" sz="2000" i="1" dirty="0" smtClean="0">
                <a:solidFill>
                  <a:schemeClr val="tx1"/>
                </a:solidFill>
                <a:latin typeface="Georgia" pitchFamily="18" charset="0"/>
              </a:rPr>
              <a:t>Воспитатель: </a:t>
            </a:r>
            <a:r>
              <a:rPr lang="ru-RU" sz="2000" i="1" dirty="0" err="1" smtClean="0">
                <a:solidFill>
                  <a:schemeClr val="tx1"/>
                </a:solidFill>
                <a:latin typeface="Georgia" pitchFamily="18" charset="0"/>
              </a:rPr>
              <a:t>Бобкова</a:t>
            </a:r>
            <a:r>
              <a:rPr lang="ru-RU" sz="2000" i="1" dirty="0" smtClean="0">
                <a:solidFill>
                  <a:schemeClr val="tx1"/>
                </a:solidFill>
                <a:latin typeface="Georgia" pitchFamily="18" charset="0"/>
              </a:rPr>
              <a:t>  Антонина </a:t>
            </a:r>
          </a:p>
          <a:p>
            <a:pPr algn="r"/>
            <a:r>
              <a:rPr lang="ru-RU" sz="2000" i="1" dirty="0" smtClean="0">
                <a:solidFill>
                  <a:schemeClr val="tx1"/>
                </a:solidFill>
                <a:latin typeface="Georgia" pitchFamily="18" charset="0"/>
              </a:rPr>
              <a:t>Александровна</a:t>
            </a:r>
          </a:p>
          <a:p>
            <a:r>
              <a:rPr lang="ru-RU" sz="1800" i="1" dirty="0" smtClean="0">
                <a:solidFill>
                  <a:schemeClr val="tx1"/>
                </a:solidFill>
                <a:latin typeface="Georgia" pitchFamily="18" charset="0"/>
              </a:rPr>
              <a:t>г. Аксай 2021</a:t>
            </a:r>
          </a:p>
          <a:p>
            <a:pPr algn="r"/>
            <a:endParaRPr lang="ru-RU" sz="1800" i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Estrangelo Edessa" pitchFamily="66" charset="0"/>
            </a:endParaRPr>
          </a:p>
          <a:p>
            <a:pPr algn="r"/>
            <a:endParaRPr lang="ru-RU" sz="2000" i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ru-RU" sz="4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69" y="0"/>
            <a:ext cx="9150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71604" y="714356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Наше знакомство с разнообразием мира началось с изучения государственных символов.  Что такое </a:t>
            </a:r>
            <a:r>
              <a:rPr lang="ru-RU" sz="2400" dirty="0" smtClean="0"/>
              <a:t>флаг, </a:t>
            </a:r>
            <a:r>
              <a:rPr lang="ru-RU" sz="2400" dirty="0" smtClean="0"/>
              <a:t>герб. А также узнали, какие флаги имеют разные страны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https://businessocean.ru/wp-content/uploads/0/7/7/07710a41515dd100d970af7cf8dabee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14620"/>
            <a:ext cx="50720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6786610" cy="208279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+mn-lt"/>
              </a:rPr>
              <a:t>Первая страна с которой мы начали знакомится это </a:t>
            </a:r>
            <a:r>
              <a:rPr lang="ru-RU" sz="2700" b="1" i="1" dirty="0" smtClean="0">
                <a:latin typeface="+mn-lt"/>
              </a:rPr>
              <a:t>Россия</a:t>
            </a:r>
            <a:r>
              <a:rPr lang="ru-RU" sz="2700" i="1" dirty="0" smtClean="0">
                <a:latin typeface="+mn-lt"/>
              </a:rPr>
              <a:t>.</a:t>
            </a:r>
            <a:r>
              <a:rPr lang="ru-RU" sz="2700" dirty="0" smtClean="0">
                <a:latin typeface="+mn-lt"/>
              </a:rPr>
              <a:t> Мы поговорили об обычаях, культуре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 и традициях нашей страны, об ее удивительной природе. Выполнили из цветной бумаги аппликацию «Береза».</a:t>
            </a:r>
            <a:br>
              <a:rPr lang="ru-RU" sz="2700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714620"/>
            <a:ext cx="43577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714620"/>
            <a:ext cx="2071702" cy="155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70" y="0"/>
            <a:ext cx="9150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357290" y="500042"/>
            <a:ext cx="6572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Поговорили</a:t>
            </a:r>
            <a:r>
              <a:rPr lang="ru-RU" sz="2400" b="1" dirty="0" smtClean="0"/>
              <a:t> </a:t>
            </a:r>
            <a:r>
              <a:rPr lang="ru-RU" sz="2400" dirty="0" smtClean="0"/>
              <a:t>о</a:t>
            </a:r>
            <a:r>
              <a:rPr lang="ru-RU" sz="2400" b="1" dirty="0" smtClean="0"/>
              <a:t> </a:t>
            </a:r>
            <a:r>
              <a:rPr lang="ru-RU" sz="2400" dirty="0" smtClean="0"/>
              <a:t>русской Матрешке</a:t>
            </a:r>
            <a:r>
              <a:rPr lang="ru-RU" sz="2400" b="1" dirty="0" smtClean="0"/>
              <a:t>. </a:t>
            </a:r>
            <a:endParaRPr lang="ru-RU" sz="2400" b="1" dirty="0" smtClean="0"/>
          </a:p>
          <a:p>
            <a:r>
              <a:rPr lang="ru-RU" sz="2400" dirty="0" smtClean="0"/>
              <a:t>Она является олицетворением России с ее широкой душой, пестрыми нарядами, которая символизирует собой, по сути, </a:t>
            </a:r>
            <a:r>
              <a:rPr lang="ru-RU" sz="2400" dirty="0" smtClean="0"/>
              <a:t>семью, </a:t>
            </a:r>
            <a:r>
              <a:rPr lang="ru-RU" sz="2400" dirty="0" smtClean="0"/>
              <a:t>да ещё состоящую из разного количества фигурок, которые символизируют детей разного возраста.  А за тем выполнили красками рисунок </a:t>
            </a:r>
            <a:r>
              <a:rPr lang="ru-RU" sz="2400" b="1" dirty="0" smtClean="0"/>
              <a:t>«Русская Матрешка</a:t>
            </a:r>
            <a:r>
              <a:rPr lang="ru-RU" sz="2400" b="1" dirty="0" smtClean="0"/>
              <a:t>».</a:t>
            </a:r>
            <a:endParaRPr lang="ru-RU" sz="2400" b="1" dirty="0"/>
          </a:p>
        </p:txBody>
      </p:sp>
      <p:pic>
        <p:nvPicPr>
          <p:cNvPr id="2060" name="Picture 12" descr="C:\Users\Ромашка\Desktop\пед\фото\IMG-20211220-WA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429000"/>
            <a:ext cx="2357454" cy="2714644"/>
          </a:xfrm>
          <a:prstGeom prst="rect">
            <a:avLst/>
          </a:prstGeom>
          <a:noFill/>
        </p:spPr>
      </p:pic>
      <p:pic>
        <p:nvPicPr>
          <p:cNvPr id="2062" name="Picture 14" descr="C:\Users\Ромашка\Desktop\пед\фото\IMG-20211220-WA0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500438"/>
            <a:ext cx="281703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Ромашка\Desktop\пед\1613503485_76-p-fon-dlya-prezentatsii-po-angliiskomu-yazik-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936"/>
            <a:ext cx="9144000" cy="68460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715304" cy="1785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3100" b="1" dirty="0" smtClean="0">
                <a:latin typeface="+mn-lt"/>
              </a:rPr>
              <a:t>Япония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700" dirty="0" smtClean="0">
                <a:latin typeface="+mn-lt"/>
              </a:rPr>
              <a:t>покорила </a:t>
            </a:r>
            <a:r>
              <a:rPr lang="ru-RU" sz="2700" dirty="0" smtClean="0">
                <a:latin typeface="+mn-lt"/>
              </a:rPr>
              <a:t>ребят своими традиционными  бумажными </a:t>
            </a:r>
            <a:r>
              <a:rPr lang="ru-RU" sz="2700" dirty="0" smtClean="0">
                <a:latin typeface="+mn-lt"/>
              </a:rPr>
              <a:t>фонариками, </a:t>
            </a:r>
            <a:r>
              <a:rPr lang="ru-RU" sz="2700" dirty="0" smtClean="0">
                <a:latin typeface="+mn-lt"/>
              </a:rPr>
              <a:t>которые развешиваются ежегодно во время </a:t>
            </a:r>
            <a:r>
              <a:rPr lang="ru-RU" sz="2700" dirty="0" smtClean="0">
                <a:latin typeface="+mn-lt"/>
              </a:rPr>
              <a:t>праздников.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Детям было очень интересно изготавливать их из цветной бумаги. А так же  трудно представить Японию без  ее  прекрасного </a:t>
            </a:r>
            <a:r>
              <a:rPr lang="ru-RU" sz="2700" dirty="0" smtClean="0">
                <a:latin typeface="+mn-lt"/>
              </a:rPr>
              <a:t>символа - Сакуры</a:t>
            </a:r>
            <a:r>
              <a:rPr lang="ru-RU" sz="2700" dirty="0" smtClean="0">
                <a:latin typeface="+mn-lt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8675" name="Picture 3" descr="C:\Users\Ромашка\Desktop\пед\фото\IMG-20211220-WA0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86058"/>
            <a:ext cx="3210150" cy="3143272"/>
          </a:xfrm>
          <a:prstGeom prst="rect">
            <a:avLst/>
          </a:prstGeom>
          <a:noFill/>
        </p:spPr>
      </p:pic>
      <p:pic>
        <p:nvPicPr>
          <p:cNvPr id="6" name="Picture 9" descr="C:\Users\Ромашка\Desktop\пед\фото\IMG-20211220-WA0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786058"/>
            <a:ext cx="2324483" cy="3021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шка\Desktop\пед\1613503485_76-p-fon-dlya-prezentatsii-po-angliiskomu-yazik-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642918"/>
            <a:ext cx="5072098" cy="192882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+mn-lt"/>
              </a:rPr>
              <a:t>Бразилия</a:t>
            </a:r>
            <a:r>
              <a:rPr lang="ru-RU" b="1" dirty="0" smtClean="0">
                <a:latin typeface="+mn-lt"/>
              </a:rPr>
              <a:t> </a:t>
            </a:r>
            <a:r>
              <a:rPr lang="ru-RU" sz="2700" dirty="0" smtClean="0">
                <a:latin typeface="+mn-lt"/>
              </a:rPr>
              <a:t>поразила детей своими яркими карнавальными костюмами. Дети изготовили элементы карнавальных костюмов,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в виде </a:t>
            </a:r>
            <a:r>
              <a:rPr lang="ru-RU" sz="2700" dirty="0" smtClean="0">
                <a:latin typeface="+mn-lt"/>
              </a:rPr>
              <a:t>масок.</a:t>
            </a:r>
            <a:endParaRPr lang="ru-RU" sz="4900" b="1" dirty="0"/>
          </a:p>
        </p:txBody>
      </p:sp>
      <p:pic>
        <p:nvPicPr>
          <p:cNvPr id="1027" name="Picture 3" descr="C:\Users\Ромашка\Desktop\пед\фото\IMG-20211220-WA00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924774"/>
            <a:ext cx="4936442" cy="2933118"/>
          </a:xfrm>
          <a:prstGeom prst="rect">
            <a:avLst/>
          </a:prstGeom>
          <a:noFill/>
        </p:spPr>
      </p:pic>
      <p:pic>
        <p:nvPicPr>
          <p:cNvPr id="1029" name="Picture 5" descr="C:\Users\Ромашка\Desktop\пед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928670"/>
            <a:ext cx="2286016" cy="151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шка\Desktop\пед\1613503485_76-p-fon-dlya-prezentatsii-po-angliiskomu-yazik-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70" y="0"/>
            <a:ext cx="91503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Франция</a:t>
            </a:r>
            <a:endParaRPr lang="ru-RU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954527"/>
            <a:ext cx="2943228" cy="247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Ромашка\Desktop\пед\фото\IMG-20211220-WA0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952879"/>
            <a:ext cx="1857388" cy="24765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1071546"/>
            <a:ext cx="58579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Путешествуя по Франции </a:t>
            </a:r>
            <a:r>
              <a:rPr lang="ru-RU" sz="2400" dirty="0" smtClean="0"/>
              <a:t>мы </a:t>
            </a:r>
            <a:r>
              <a:rPr lang="ru-RU" sz="2400" dirty="0" smtClean="0"/>
              <a:t>побывали  в ее самых  знаменитых </a:t>
            </a:r>
            <a:r>
              <a:rPr lang="ru-RU" sz="2400" dirty="0" smtClean="0"/>
              <a:t>уголках.  </a:t>
            </a:r>
            <a:r>
              <a:rPr lang="ru-RU" sz="2400" dirty="0" smtClean="0"/>
              <a:t>Эйфелева башня является шедевром архитектуры. </a:t>
            </a:r>
          </a:p>
          <a:p>
            <a:r>
              <a:rPr lang="ru-RU" sz="2400" dirty="0" smtClean="0"/>
              <a:t>Версальский </a:t>
            </a:r>
            <a:r>
              <a:rPr lang="ru-RU" sz="2400" dirty="0" smtClean="0"/>
              <a:t>дворец; Лувр - </a:t>
            </a:r>
            <a:r>
              <a:rPr lang="ru-RU" sz="2400" dirty="0" smtClean="0"/>
              <a:t>самый популярный художественный музей </a:t>
            </a:r>
            <a:r>
              <a:rPr lang="ru-RU" sz="2400" dirty="0" smtClean="0"/>
              <a:t>мира; </a:t>
            </a:r>
            <a:r>
              <a:rPr lang="ru-RU" sz="2400" dirty="0" smtClean="0"/>
              <a:t>Елисейские поля. Франция </a:t>
            </a:r>
            <a:r>
              <a:rPr lang="ru-RU" sz="2400" dirty="0" smtClean="0"/>
              <a:t>страна, </a:t>
            </a:r>
            <a:r>
              <a:rPr lang="ru-RU" sz="2400" dirty="0" smtClean="0"/>
              <a:t>которая влюбляет в себя с первого взгляда. </a:t>
            </a:r>
            <a:endParaRPr lang="ru-RU" sz="2400" dirty="0"/>
          </a:p>
        </p:txBody>
      </p:sp>
      <p:pic>
        <p:nvPicPr>
          <p:cNvPr id="2053" name="Picture 5" descr="C:\Users\Ромашка\Desktop\пед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500042"/>
            <a:ext cx="1785949" cy="2683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 descr="C:\Users\Ромашка\Desktop\пед\фото\IMG-20211220-WA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298981"/>
            <a:ext cx="3071834" cy="36303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71604" y="785794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своей работе мы привлекали родителей к сотрудничеству, вместе готовились к занятию по итогам путешествия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3108" y="594913"/>
            <a:ext cx="64294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Данный опыт работы </a:t>
            </a:r>
            <a:r>
              <a:rPr lang="ru-RU" sz="2400" dirty="0" smtClean="0"/>
              <a:t>способствует </a:t>
            </a:r>
            <a:r>
              <a:rPr lang="ru-RU" sz="2400" dirty="0" smtClean="0"/>
              <a:t>тому, что у детей расширился кругозор, дети </a:t>
            </a:r>
            <a:r>
              <a:rPr lang="ru-RU" sz="2400" dirty="0" smtClean="0"/>
              <a:t>получают </a:t>
            </a:r>
            <a:r>
              <a:rPr lang="ru-RU" sz="2400" dirty="0" smtClean="0"/>
              <a:t>представления о разных странах, об их местоположении, об их особенностях, о национальных </a:t>
            </a:r>
            <a:r>
              <a:rPr lang="ru-RU" sz="2400" dirty="0" smtClean="0"/>
              <a:t>традициях. Дети знакомятся </a:t>
            </a:r>
            <a:r>
              <a:rPr lang="ru-RU" sz="2400" dirty="0" smtClean="0"/>
              <a:t>с некоторыми сказками и подвижными играми народов мира. У детей появилось желание запечатлеть в творческих работах приобретённые знания.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У </a:t>
            </a:r>
            <a:r>
              <a:rPr lang="ru-RU" sz="2400" dirty="0" smtClean="0"/>
              <a:t>детей </a:t>
            </a:r>
            <a:r>
              <a:rPr lang="ru-RU" sz="2400" dirty="0" smtClean="0"/>
              <a:t>формируется</a:t>
            </a:r>
          </a:p>
          <a:p>
            <a:pPr algn="ctr"/>
            <a:r>
              <a:rPr lang="ru-RU" sz="2400" dirty="0" smtClean="0"/>
              <a:t>дружелюбное </a:t>
            </a:r>
            <a:r>
              <a:rPr lang="ru-RU" sz="2400" dirty="0" smtClean="0"/>
              <a:t>и </a:t>
            </a:r>
            <a:r>
              <a:rPr lang="ru-RU" sz="2400" dirty="0" smtClean="0"/>
              <a:t>уважительное</a:t>
            </a:r>
          </a:p>
          <a:p>
            <a:pPr algn="ctr"/>
            <a:r>
              <a:rPr lang="ru-RU" sz="2400" dirty="0" smtClean="0"/>
              <a:t>отношение </a:t>
            </a:r>
            <a:r>
              <a:rPr lang="ru-RU" sz="2400" dirty="0" smtClean="0"/>
              <a:t>к другим </a:t>
            </a:r>
            <a:r>
              <a:rPr lang="ru-RU" sz="2400" dirty="0" smtClean="0"/>
              <a:t>народам.</a:t>
            </a:r>
          </a:p>
          <a:p>
            <a:pPr algn="ctr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омашка\Desktop\пед\1613503485_76-p-fon-dlya-prezentatsii-po-angliiskomu-yazik-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69" y="0"/>
            <a:ext cx="915036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50004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План работы с сентября 2021 г. по май 2022 г.:</a:t>
            </a:r>
            <a:endParaRPr lang="ru-RU" sz="24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14414" y="1142984"/>
            <a:ext cx="3071834" cy="150019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Австралия</a:t>
            </a:r>
          </a:p>
          <a:p>
            <a:pPr algn="ctr"/>
            <a:r>
              <a:rPr lang="ru-RU" dirty="0" smtClean="0"/>
              <a:t>Государственная символика</a:t>
            </a:r>
          </a:p>
          <a:p>
            <a:pPr algn="ctr"/>
            <a:r>
              <a:rPr lang="ru-RU" dirty="0" smtClean="0"/>
              <a:t>Изготовление «бумеранга» Животный мир Австралии</a:t>
            </a: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57818" y="1071546"/>
            <a:ext cx="2928958" cy="150019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Финляндия</a:t>
            </a:r>
          </a:p>
          <a:p>
            <a:pPr algn="ctr"/>
            <a:r>
              <a:rPr lang="ru-RU" dirty="0" smtClean="0"/>
              <a:t>Государственная символика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286380" y="4429132"/>
            <a:ext cx="3143272" cy="178595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Египет</a:t>
            </a:r>
          </a:p>
          <a:p>
            <a:pPr algn="ctr"/>
            <a:r>
              <a:rPr lang="ru-RU" dirty="0" smtClean="0"/>
              <a:t>Государственная символика</a:t>
            </a:r>
          </a:p>
          <a:p>
            <a:pPr algn="ctr"/>
            <a:r>
              <a:rPr lang="ru-RU" dirty="0" smtClean="0"/>
              <a:t>Рисование«Сфинкс» Аппликация «Египетская кошка»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000364" y="2643182"/>
            <a:ext cx="3000396" cy="178595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400" b="1" dirty="0" smtClean="0"/>
              <a:t>Индия</a:t>
            </a:r>
          </a:p>
          <a:p>
            <a:pPr algn="ctr"/>
            <a:r>
              <a:rPr lang="ru-RU" sz="1600" dirty="0" smtClean="0"/>
              <a:t>Государственная символика       </a:t>
            </a:r>
          </a:p>
          <a:p>
            <a:pPr algn="ctr"/>
            <a:r>
              <a:rPr lang="ru-RU" sz="1600" dirty="0" smtClean="0"/>
              <a:t>Аппликация</a:t>
            </a:r>
          </a:p>
          <a:p>
            <a:pPr algn="ctr"/>
            <a:r>
              <a:rPr lang="ru-RU" sz="1600" dirty="0" smtClean="0"/>
              <a:t>«Чашка чая»</a:t>
            </a:r>
            <a:r>
              <a:rPr lang="ru-RU" sz="1600" b="1" dirty="0" smtClean="0"/>
              <a:t> </a:t>
            </a:r>
            <a:r>
              <a:rPr lang="ru-RU" sz="1600" dirty="0" smtClean="0"/>
              <a:t>Конструирование</a:t>
            </a:r>
          </a:p>
          <a:p>
            <a:pPr algn="ctr"/>
            <a:r>
              <a:rPr lang="ru-RU" sz="1600" dirty="0" smtClean="0"/>
              <a:t>«Цветочная гирлянда» (из салфеток)</a:t>
            </a:r>
          </a:p>
          <a:p>
            <a:pPr algn="ctr"/>
            <a:endParaRPr lang="ru-RU" dirty="0" smtClean="0"/>
          </a:p>
          <a:p>
            <a:endParaRPr lang="ru-RU" dirty="0" smtClean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285852" y="4500570"/>
            <a:ext cx="2928958" cy="178595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Италия</a:t>
            </a:r>
          </a:p>
          <a:p>
            <a:pPr algn="ctr"/>
            <a:r>
              <a:rPr lang="ru-RU" dirty="0" smtClean="0"/>
              <a:t>Государственная</a:t>
            </a:r>
          </a:p>
          <a:p>
            <a:pPr algn="ctr"/>
            <a:r>
              <a:rPr lang="ru-RU" dirty="0" smtClean="0"/>
              <a:t>Символика</a:t>
            </a:r>
          </a:p>
          <a:p>
            <a:pPr algn="ctr"/>
            <a:r>
              <a:rPr lang="ru-RU" dirty="0" smtClean="0"/>
              <a:t> Просмотр достопримечательностей страны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857356" y="2643182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Благодарю за внимание!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омашка\Desktop\пед\1613503485_76-p-fon-dlya-prezentatsii-po-angliiskomu-yazik-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6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785794"/>
            <a:ext cx="70723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«Патриотизм, соединенный с интересом и любовью ко всем нациям – непременное условие нормального здоровья ума и сердца. Ибо для человека естественно любить свою землю, свое село и город, свою страну и ее народ, а так же своих соседей, другие народы и весь земной шар – и нашу большую Родину»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  Д. С. Лихачев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00166" y="500042"/>
            <a:ext cx="73581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Актуальность</a:t>
            </a:r>
          </a:p>
          <a:p>
            <a:r>
              <a:rPr lang="ru-RU" sz="20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Путешествие – близкая и понятная детям форма деятельности, несёт богатый эмоциональный заряд, не оставляет безучастными созерцателями. Разнообразие внешнего информационного потока (телепередачи, рассказы взрослых) даёт основание предполагать, что определённые знания о разных странах у детей есть. </a:t>
            </a:r>
            <a:r>
              <a:rPr lang="ru-RU" sz="2400" dirty="0" smtClean="0"/>
              <a:t>Для дошкольников приобщение к культуре разных народов – это мир неизвестных ему вещей и ярких впечатлений. Если мир этот станет близким и понятным с детства, то у ребенка сформируется необходимость познания исторических сведений, высокая познавательная активность.</a:t>
            </a:r>
            <a:endParaRPr lang="ru-RU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14546" y="996436"/>
            <a:ext cx="592933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Цель</a:t>
            </a:r>
          </a:p>
          <a:p>
            <a:r>
              <a:rPr lang="ru-RU" dirty="0" smtClean="0"/>
              <a:t> </a:t>
            </a:r>
            <a:r>
              <a:rPr lang="ru-RU" sz="2400" dirty="0" smtClean="0"/>
              <a:t>Через знакомство с особенностями культуры разных стран мира, способствовать познавательному, общекультурному, творческому развитию детей старшего дошкольного возраста. </a:t>
            </a:r>
          </a:p>
          <a:p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70" y="0"/>
            <a:ext cx="9150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928794" y="285728"/>
            <a:ext cx="700092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ru-RU" sz="2800" b="1" i="1" dirty="0" smtClean="0"/>
              <a:t>Задачи</a:t>
            </a:r>
            <a:endParaRPr lang="ru-RU" dirty="0" smtClean="0"/>
          </a:p>
          <a:p>
            <a:r>
              <a:rPr lang="ru-RU" sz="2000" u="sng" dirty="0" smtClean="0"/>
              <a:t>Образовательные:</a:t>
            </a:r>
            <a:endParaRPr lang="ru-RU" sz="2000" dirty="0" smtClean="0"/>
          </a:p>
          <a:p>
            <a:r>
              <a:rPr lang="ru-RU" sz="2000" dirty="0" smtClean="0"/>
              <a:t>- Вызвать у детей интерес к другим странам. </a:t>
            </a:r>
          </a:p>
          <a:p>
            <a:r>
              <a:rPr lang="ru-RU" sz="2000" dirty="0" smtClean="0"/>
              <a:t>- Познакомить </a:t>
            </a:r>
            <a:r>
              <a:rPr lang="ru-RU" sz="2000" dirty="0" smtClean="0"/>
              <a:t>детей с географической картой мира, глобусом.</a:t>
            </a:r>
          </a:p>
          <a:p>
            <a:r>
              <a:rPr lang="ru-RU" sz="2000" dirty="0" smtClean="0"/>
              <a:t>- Познакомить с культурой, традициями и обычаями </a:t>
            </a:r>
            <a:r>
              <a:rPr lang="ru-RU" sz="2000" dirty="0" smtClean="0"/>
              <a:t>разных национальностей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- Способствовать пониманию того, что все люди стремятся к миру, выступают против войны, хотят сделать свою страну богатой, красивой, охраняют природу, чтят предков.</a:t>
            </a:r>
          </a:p>
          <a:p>
            <a:r>
              <a:rPr lang="ru-RU" sz="2000" dirty="0" smtClean="0"/>
              <a:t>- Формировать положительный опыт общения в многонациональной среде.</a:t>
            </a:r>
          </a:p>
          <a:p>
            <a:r>
              <a:rPr lang="ru-RU" sz="2000" u="sng" dirty="0" smtClean="0"/>
              <a:t>Развивающие:</a:t>
            </a:r>
            <a:endParaRPr lang="ru-RU" sz="2000" dirty="0" smtClean="0"/>
          </a:p>
          <a:p>
            <a:r>
              <a:rPr lang="ru-RU" sz="2000" dirty="0" smtClean="0"/>
              <a:t>-Развивать любознательность, познавательную активность. </a:t>
            </a:r>
          </a:p>
          <a:p>
            <a:r>
              <a:rPr lang="ru-RU" sz="2000" dirty="0" smtClean="0"/>
              <a:t>- Развивать речевую культуру.</a:t>
            </a:r>
          </a:p>
          <a:p>
            <a:r>
              <a:rPr lang="ru-RU" sz="2000" dirty="0" smtClean="0"/>
              <a:t>- Обогащать и развивать словарный запас детей.</a:t>
            </a:r>
          </a:p>
          <a:p>
            <a:r>
              <a:rPr lang="ru-RU" sz="2000" u="sng" dirty="0" smtClean="0"/>
              <a:t>Воспитательные:</a:t>
            </a:r>
            <a:endParaRPr lang="ru-RU" sz="2000" dirty="0" smtClean="0"/>
          </a:p>
          <a:p>
            <a:r>
              <a:rPr lang="ru-RU" sz="2000" dirty="0" smtClean="0"/>
              <a:t>- Воспитывать толерантное отношение к другим народам.</a:t>
            </a:r>
          </a:p>
          <a:p>
            <a:r>
              <a:rPr lang="ru-RU" sz="2000" dirty="0" smtClean="0"/>
              <a:t>- Воспитывать доброжелательное отношение к традициям и обычаям людей другой национальности.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 проекта: - Воспитатели, - Дети подготовительной к школе группы, - психолог - Родители воспитанников.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488" y="571480"/>
            <a:ext cx="571504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400" b="1" i="1" dirty="0" smtClean="0"/>
              <a:t>Ожидаемые результаты</a:t>
            </a:r>
            <a:r>
              <a:rPr lang="ru-RU" sz="2400" b="1" i="1" dirty="0" smtClean="0"/>
              <a:t>:</a:t>
            </a:r>
          </a:p>
          <a:p>
            <a:endParaRPr lang="ru-RU" sz="2400" dirty="0" smtClean="0"/>
          </a:p>
          <a:p>
            <a:r>
              <a:rPr lang="ru-RU" sz="2400" dirty="0" smtClean="0"/>
              <a:t>1.Сформировано </a:t>
            </a:r>
            <a:r>
              <a:rPr lang="ru-RU" sz="2400" dirty="0" smtClean="0"/>
              <a:t>знание о странах и народностях у детей </a:t>
            </a:r>
            <a:r>
              <a:rPr lang="ru-RU" sz="2400" dirty="0" smtClean="0"/>
              <a:t>старшего дошкольного </a:t>
            </a:r>
            <a:r>
              <a:rPr lang="ru-RU" sz="2400" dirty="0" smtClean="0"/>
              <a:t>возраста.</a:t>
            </a:r>
          </a:p>
          <a:p>
            <a:r>
              <a:rPr lang="ru-RU" sz="2400" dirty="0" smtClean="0"/>
              <a:t>2. Дети умеют находить и показывать на карте свою страну.</a:t>
            </a:r>
          </a:p>
          <a:p>
            <a:r>
              <a:rPr lang="ru-RU" sz="2400" dirty="0" smtClean="0"/>
              <a:t>3. Дети имеют представление о некоторых традициях, обычаях, праздниках </a:t>
            </a:r>
            <a:r>
              <a:rPr lang="ru-RU" sz="2400" dirty="0" smtClean="0"/>
              <a:t>разных </a:t>
            </a:r>
            <a:r>
              <a:rPr lang="ru-RU" sz="2400" dirty="0" smtClean="0"/>
              <a:t>стран, знакомы с национальными играми, сказками.</a:t>
            </a:r>
          </a:p>
          <a:p>
            <a:r>
              <a:rPr lang="ru-RU" sz="2400" dirty="0" smtClean="0"/>
              <a:t>5. Активно взаимодействуют в коллективе сверстников.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50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70" y="0"/>
            <a:ext cx="9150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85852" y="491568"/>
            <a:ext cx="75009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Детям были заданы вопросы: </a:t>
            </a:r>
          </a:p>
          <a:p>
            <a:pPr algn="ctr"/>
            <a:r>
              <a:rPr lang="ru-RU" sz="2400" dirty="0" smtClean="0"/>
              <a:t>Какие страны они знают? Хотели ли узнать о странах мира и о каких?</a:t>
            </a:r>
          </a:p>
          <a:p>
            <a:pPr algn="ctr"/>
            <a:r>
              <a:rPr lang="ru-RU" sz="2400" dirty="0" smtClean="0"/>
              <a:t>На основе детских высказываний было спланировано содержание занятий.</a:t>
            </a:r>
          </a:p>
          <a:p>
            <a:pPr algn="ctr"/>
            <a:r>
              <a:rPr lang="ru-RU" sz="2400" dirty="0" smtClean="0"/>
              <a:t>План включает 9 блоков, соответствующих 9 месяцам учебного года. Каждый месяц воспитанники знакомятся с новой страной, ее обычаями и культурой. Изучая каждый блок, дети проводят аналогию со своей родной страной – Россией.</a:t>
            </a:r>
          </a:p>
          <a:p>
            <a:pPr algn="ctr"/>
            <a:r>
              <a:rPr lang="ru-RU" sz="2400" dirty="0" smtClean="0"/>
              <a:t>Каждое занятие начинается с сюрпризного момента (любимый герой сказки или мультфильма приходит в гости и приглашает ребенка отправиться в путешествие).</a:t>
            </a:r>
          </a:p>
          <a:p>
            <a:pPr algn="ctr"/>
            <a:r>
              <a:rPr lang="ru-RU" sz="1600" dirty="0" smtClean="0"/>
              <a:t> 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омашка\Desktop\пед\1613503485_76-p-fon-dlya-prezentatsii-po-angliiskomu-yazik-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6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285728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План работы с сентября 2021 г. по май 2022 г.:</a:t>
            </a:r>
            <a:endParaRPr lang="ru-RU" sz="24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357290" y="928670"/>
            <a:ext cx="3286148" cy="192882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Россия</a:t>
            </a:r>
          </a:p>
          <a:p>
            <a:pPr algn="ctr"/>
            <a:r>
              <a:rPr lang="ru-RU" dirty="0" smtClean="0"/>
              <a:t>Государственная символика</a:t>
            </a:r>
          </a:p>
          <a:p>
            <a:pPr algn="ctr"/>
            <a:r>
              <a:rPr lang="ru-RU" dirty="0" smtClean="0"/>
              <a:t>Аппликация «Береза»</a:t>
            </a:r>
          </a:p>
          <a:p>
            <a:pPr algn="ctr"/>
            <a:r>
              <a:rPr lang="ru-RU" dirty="0" smtClean="0"/>
              <a:t>Рисование «Русская матрешка»</a:t>
            </a: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000628" y="857232"/>
            <a:ext cx="3286148" cy="192882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Япония</a:t>
            </a:r>
          </a:p>
          <a:p>
            <a:pPr algn="ctr"/>
            <a:r>
              <a:rPr lang="ru-RU" dirty="0" smtClean="0"/>
              <a:t>Государственная символика</a:t>
            </a:r>
          </a:p>
          <a:p>
            <a:pPr algn="ctr"/>
            <a:r>
              <a:rPr lang="ru-RU" dirty="0" smtClean="0"/>
              <a:t>Аппликация «Традиционные фонарики», «Цветущая Сакура»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000628" y="3357562"/>
            <a:ext cx="3286148" cy="207170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Франция</a:t>
            </a:r>
          </a:p>
          <a:p>
            <a:pPr algn="ctr"/>
            <a:r>
              <a:rPr lang="ru-RU" dirty="0" smtClean="0"/>
              <a:t>Государственная символика</a:t>
            </a:r>
          </a:p>
          <a:p>
            <a:pPr algn="ctr"/>
            <a:r>
              <a:rPr lang="ru-RU" dirty="0" smtClean="0"/>
              <a:t>Конструирование «Эйфелева башня»</a:t>
            </a:r>
          </a:p>
          <a:p>
            <a:pPr algn="ctr"/>
            <a:r>
              <a:rPr lang="ru-RU" dirty="0" smtClean="0"/>
              <a:t>Просмотр достопримечательностей страны</a:t>
            </a:r>
            <a:endParaRPr lang="ru-RU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428728" y="3429000"/>
            <a:ext cx="3286148" cy="200026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Бразилия</a:t>
            </a:r>
          </a:p>
          <a:p>
            <a:pPr algn="ctr"/>
            <a:r>
              <a:rPr lang="ru-RU" dirty="0" smtClean="0"/>
              <a:t>Государственная символика</a:t>
            </a:r>
          </a:p>
          <a:p>
            <a:pPr algn="ctr"/>
            <a:r>
              <a:rPr lang="ru-RU" dirty="0" smtClean="0"/>
              <a:t>Аппликация «Карнавальная маска»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омашка\Desktop\пед\1613503485_76-p-fon-dlya-prezentatsii-po-angliiskomu-yazik-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69" y="0"/>
            <a:ext cx="915036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50004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План работы с сентября 2021 г. по май 2022 г.:</a:t>
            </a:r>
            <a:endParaRPr lang="ru-RU" sz="24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14414" y="1142984"/>
            <a:ext cx="3071834" cy="150019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Австралия</a:t>
            </a:r>
          </a:p>
          <a:p>
            <a:pPr algn="ctr"/>
            <a:r>
              <a:rPr lang="ru-RU" dirty="0" smtClean="0"/>
              <a:t>Государственная символика</a:t>
            </a:r>
          </a:p>
          <a:p>
            <a:pPr algn="ctr"/>
            <a:r>
              <a:rPr lang="ru-RU" dirty="0" smtClean="0"/>
              <a:t>Изготовление «бумеранга» Животный мир Австралии</a:t>
            </a: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57818" y="1071546"/>
            <a:ext cx="2928958" cy="150019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Финляндия</a:t>
            </a:r>
          </a:p>
          <a:p>
            <a:pPr algn="ctr"/>
            <a:r>
              <a:rPr lang="ru-RU" dirty="0" smtClean="0"/>
              <a:t>Государственная символика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286380" y="4429132"/>
            <a:ext cx="3143272" cy="178595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Египет</a:t>
            </a:r>
          </a:p>
          <a:p>
            <a:pPr algn="ctr"/>
            <a:r>
              <a:rPr lang="ru-RU" dirty="0" smtClean="0"/>
              <a:t>Государственная символика</a:t>
            </a:r>
          </a:p>
          <a:p>
            <a:pPr algn="ctr"/>
            <a:r>
              <a:rPr lang="ru-RU" dirty="0" smtClean="0"/>
              <a:t>Рисование«Сфинкс» Аппликация «Египетская кошка»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000364" y="2643182"/>
            <a:ext cx="3000396" cy="178595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400" b="1" dirty="0" smtClean="0"/>
              <a:t>Индия</a:t>
            </a:r>
          </a:p>
          <a:p>
            <a:pPr algn="ctr"/>
            <a:r>
              <a:rPr lang="ru-RU" sz="1600" dirty="0" smtClean="0"/>
              <a:t>Государственная символика       </a:t>
            </a:r>
          </a:p>
          <a:p>
            <a:pPr algn="ctr"/>
            <a:r>
              <a:rPr lang="ru-RU" sz="1600" dirty="0" smtClean="0"/>
              <a:t>Аппликация</a:t>
            </a:r>
          </a:p>
          <a:p>
            <a:pPr algn="ctr"/>
            <a:r>
              <a:rPr lang="ru-RU" sz="1600" dirty="0" smtClean="0"/>
              <a:t>«Чашка чая»</a:t>
            </a:r>
            <a:r>
              <a:rPr lang="ru-RU" sz="1600" b="1" dirty="0" smtClean="0"/>
              <a:t> </a:t>
            </a:r>
            <a:r>
              <a:rPr lang="ru-RU" sz="1600" dirty="0" smtClean="0"/>
              <a:t>Конструирование</a:t>
            </a:r>
          </a:p>
          <a:p>
            <a:pPr algn="ctr"/>
            <a:r>
              <a:rPr lang="ru-RU" sz="1600" dirty="0" smtClean="0"/>
              <a:t>«Цветочная гирлянда» (из салфеток)</a:t>
            </a:r>
          </a:p>
          <a:p>
            <a:pPr algn="ctr"/>
            <a:endParaRPr lang="ru-RU" dirty="0" smtClean="0"/>
          </a:p>
          <a:p>
            <a:endParaRPr lang="ru-RU" dirty="0" smtClean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285852" y="4500570"/>
            <a:ext cx="2928958" cy="178595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Италия</a:t>
            </a:r>
          </a:p>
          <a:p>
            <a:pPr algn="ctr"/>
            <a:r>
              <a:rPr lang="ru-RU" dirty="0" smtClean="0"/>
              <a:t>Государственная</a:t>
            </a:r>
          </a:p>
          <a:p>
            <a:pPr algn="ctr"/>
            <a:r>
              <a:rPr lang="ru-RU" dirty="0" smtClean="0"/>
              <a:t>Символика</a:t>
            </a:r>
          </a:p>
          <a:p>
            <a:pPr algn="ctr"/>
            <a:r>
              <a:rPr lang="ru-RU" dirty="0" smtClean="0"/>
              <a:t> Просмотр достопримечательностей страны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837</Words>
  <Application>Microsoft Office PowerPoint</Application>
  <PresentationFormat>Экран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Первая страна с которой мы начали знакомится это Россия. Мы поговорили об обычаях, культуре  и традициях нашей страны, об ее удивительной природе. Выполнили из цветной бумаги аппликацию «Береза».  </vt:lpstr>
      <vt:lpstr>Слайд 12</vt:lpstr>
      <vt:lpstr>          Япония  покорила ребят своими традиционными  бумажными фонариками, которые развешиваются ежегодно во время праздников. Детям было очень интересно изготавливать их из цветной бумаги. А так же  трудно представить Японию без  ее  прекрасного символа - Сакуры.  </vt:lpstr>
      <vt:lpstr>Бразилия поразила детей своими яркими карнавальными костюмами. Дети изготовили элементы карнавальных костюмов, в виде масок.</vt:lpstr>
      <vt:lpstr>Франция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Ромашка</dc:creator>
  <cp:lastModifiedBy>Ромашка</cp:lastModifiedBy>
  <cp:revision>127</cp:revision>
  <dcterms:created xsi:type="dcterms:W3CDTF">2021-12-06T09:59:05Z</dcterms:created>
  <dcterms:modified xsi:type="dcterms:W3CDTF">2021-12-24T10:58:11Z</dcterms:modified>
</cp:coreProperties>
</file>