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69" r:id="rId15"/>
    <p:sldId id="271" r:id="rId16"/>
    <p:sldId id="272" r:id="rId17"/>
    <p:sldId id="273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430" y="-6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B590ED8-6592-4AA4-941F-50696A4E1378}" type="datetimeFigureOut">
              <a:rPr lang="ru-RU" smtClean="0"/>
              <a:t>13.06.2022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592F7B5-B6B9-45D6-9142-F3C075671E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F:\&#1079;&#1072;&#1085;&#1103;&#1090;&#1080;&#1077;\&#1055;&#1080;&#1088;&#1072;&#1090;%20&#1082;%20&#1079;&#1072;&#1085;&#1103;&#1090;&#1080;&#1102;.avi" TargetMode="Externa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Технологическая карта образовательной деятельности по ФЭМП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в подготовительной группе </a:t>
            </a:r>
            <a:r>
              <a:rPr lang="ru-RU" dirty="0" err="1" smtClean="0">
                <a:solidFill>
                  <a:schemeClr val="tx1"/>
                </a:solidFill>
              </a:rPr>
              <a:t>общеразвивающей</a:t>
            </a:r>
            <a:r>
              <a:rPr lang="ru-RU" dirty="0" smtClean="0">
                <a:solidFill>
                  <a:schemeClr val="tx1"/>
                </a:solidFill>
              </a:rPr>
              <a:t> направленности 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по теме: «Сокровища пирата Джона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>
                <a:solidFill>
                  <a:schemeClr val="tx1"/>
                </a:solidFill>
              </a:rPr>
              <a:t>Подготовила </a:t>
            </a:r>
          </a:p>
          <a:p>
            <a:pPr algn="r"/>
            <a:r>
              <a:rPr lang="ru-RU" dirty="0" err="1" smtClean="0">
                <a:solidFill>
                  <a:schemeClr val="tx1"/>
                </a:solidFill>
              </a:rPr>
              <a:t>Ракутина</a:t>
            </a:r>
            <a:r>
              <a:rPr lang="ru-RU" dirty="0" smtClean="0">
                <a:solidFill>
                  <a:schemeClr val="tx1"/>
                </a:solidFill>
              </a:rPr>
              <a:t> Ольга Ивановна 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воспитатель</a:t>
            </a:r>
          </a:p>
          <a:p>
            <a:pPr algn="r"/>
            <a:r>
              <a:rPr lang="ru-RU" dirty="0" smtClean="0">
                <a:solidFill>
                  <a:schemeClr val="tx1"/>
                </a:solidFill>
              </a:rPr>
              <a:t>высшей квалификационной </a:t>
            </a:r>
            <a:r>
              <a:rPr lang="ru-RU" dirty="0" smtClean="0">
                <a:solidFill>
                  <a:schemeClr val="tx1"/>
                </a:solidFill>
              </a:rPr>
              <a:t>категории</a:t>
            </a:r>
            <a:endParaRPr lang="ru-RU" dirty="0" smtClean="0">
              <a:solidFill>
                <a:schemeClr val="tx1"/>
              </a:solidFill>
            </a:endParaRP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285984" y="285728"/>
            <a:ext cx="6172200" cy="137160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algn="ctr"/>
            <a:r>
              <a:rPr lang="ru-RU" b="1" dirty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err="1"/>
              <a:t>Аксайского</a:t>
            </a:r>
            <a:r>
              <a:rPr lang="ru-RU" b="1" dirty="0"/>
              <a:t> района детский </a:t>
            </a:r>
            <a:r>
              <a:rPr lang="ru-RU" b="1" dirty="0" smtClean="0"/>
              <a:t>сад</a:t>
            </a:r>
          </a:p>
          <a:p>
            <a:pPr algn="ctr"/>
            <a:r>
              <a:rPr lang="ru-RU" b="1" dirty="0" err="1" smtClean="0"/>
              <a:t>общеразвивающего</a:t>
            </a:r>
            <a:r>
              <a:rPr lang="ru-RU" b="1" dirty="0" smtClean="0"/>
              <a:t> </a:t>
            </a:r>
            <a:r>
              <a:rPr lang="ru-RU" b="1" dirty="0"/>
              <a:t>вида</a:t>
            </a:r>
          </a:p>
          <a:p>
            <a:pPr algn="ctr"/>
            <a:r>
              <a:rPr lang="ru-RU" b="1" dirty="0"/>
              <a:t>№ 22 «Ромашка» второй категории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endParaRPr kumimoji="0" lang="ru-RU" sz="1800" b="1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Показ способов решения учебной задачи.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Беседа, обсуждение. Направлено на усвоение нового материала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Физкультминутка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Выполнение учебной задачи.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III</a:t>
            </a:r>
            <a:r>
              <a:rPr lang="ru-RU" dirty="0" smtClean="0">
                <a:solidFill>
                  <a:schemeClr val="tx1"/>
                </a:solidFill>
              </a:rPr>
              <a:t>. Заключительный этап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Перевод учебной задачи в игровую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Рефлексия.</a:t>
            </a:r>
          </a:p>
          <a:p>
            <a:r>
              <a:rPr lang="ru-RU" dirty="0"/>
              <a:t>Организация перехода к другому виду деятельности.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89391" y="3835148"/>
            <a:ext cx="5103529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2400288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Цель: </a:t>
            </a:r>
            <a:r>
              <a:rPr lang="ru-RU" dirty="0" smtClean="0"/>
              <a:t>Знакомство детей с головоломкой «</a:t>
            </a:r>
            <a:r>
              <a:rPr lang="ru-RU" dirty="0" err="1" smtClean="0"/>
              <a:t>Танграм</a:t>
            </a:r>
            <a:r>
              <a:rPr lang="ru-RU" dirty="0" smtClean="0"/>
              <a:t>»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216416" y="1600200"/>
            <a:ext cx="5070360" cy="4572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/>
              <a:t>Задачи: </a:t>
            </a:r>
            <a:endParaRPr lang="ru-RU" dirty="0" smtClean="0"/>
          </a:p>
          <a:p>
            <a:r>
              <a:rPr lang="ru-RU" b="1" dirty="0" smtClean="0"/>
              <a:t>1.Обучающие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дать </a:t>
            </a:r>
            <a:r>
              <a:rPr lang="ru-RU" dirty="0" smtClean="0"/>
              <a:t>знания о «</a:t>
            </a:r>
            <a:r>
              <a:rPr lang="ru-RU" dirty="0" err="1" smtClean="0"/>
              <a:t>Танграме</a:t>
            </a:r>
            <a:r>
              <a:rPr lang="ru-RU" dirty="0" smtClean="0"/>
              <a:t>» как игре-головоломке, об истории её происхождения</a:t>
            </a:r>
          </a:p>
          <a:p>
            <a:r>
              <a:rPr lang="ru-RU" b="1" dirty="0" smtClean="0"/>
              <a:t>2. Развивающие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вызвать </a:t>
            </a:r>
            <a:r>
              <a:rPr lang="ru-RU" dirty="0" smtClean="0"/>
              <a:t>интерес к игре-головоломке «</a:t>
            </a:r>
            <a:r>
              <a:rPr lang="ru-RU" dirty="0" err="1" smtClean="0"/>
              <a:t>Танграм</a:t>
            </a:r>
            <a:r>
              <a:rPr lang="ru-RU" dirty="0" smtClean="0"/>
              <a:t>», развивать творческое и продуктивное мышление</a:t>
            </a:r>
          </a:p>
          <a:p>
            <a:r>
              <a:rPr lang="ru-RU" b="1" dirty="0" smtClean="0"/>
              <a:t>3. Воспитательные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воспитывать </a:t>
            </a:r>
            <a:r>
              <a:rPr lang="ru-RU" dirty="0" smtClean="0"/>
              <a:t>умение приходить на помощь друзьям в работе подгруппами.</a:t>
            </a:r>
          </a:p>
          <a:p>
            <a:endParaRPr lang="ru-RU" dirty="0"/>
          </a:p>
        </p:txBody>
      </p:sp>
      <p:pic>
        <p:nvPicPr>
          <p:cNvPr id="5" name="Picture 2" descr="C:\Users\Оля\учитель года\20191108_133605.jpg"/>
          <p:cNvPicPr>
            <a:picLocks noChangeAspect="1" noChangeArrowheads="1"/>
          </p:cNvPicPr>
          <p:nvPr/>
        </p:nvPicPr>
        <p:blipFill>
          <a:blip r:embed="rId2" cstate="print"/>
          <a:srcRect l="18750" r="17968"/>
          <a:stretch>
            <a:fillRect/>
          </a:stretch>
        </p:blipFill>
        <p:spPr bwMode="auto">
          <a:xfrm>
            <a:off x="357158" y="3643314"/>
            <a:ext cx="2669979" cy="23732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Оля\учитель года\Beautiful-Sky-Wallpap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1976" y="0"/>
            <a:ext cx="9165976" cy="6858000"/>
          </a:xfrm>
          <a:prstGeom prst="rect">
            <a:avLst/>
          </a:prstGeom>
          <a:noFill/>
        </p:spPr>
      </p:pic>
      <p:pic>
        <p:nvPicPr>
          <p:cNvPr id="3" name="Picture 2" descr="C:\Users\Оля\учитель года\kartinki_solnyshko_15_01061352.jpg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142852"/>
            <a:ext cx="6677046" cy="66940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000108"/>
            <a:ext cx="7901014" cy="5473844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Образовательные области</a:t>
            </a:r>
            <a:r>
              <a:rPr lang="ru-RU" dirty="0" smtClean="0"/>
              <a:t>: </a:t>
            </a:r>
          </a:p>
          <a:p>
            <a:pPr>
              <a:buNone/>
            </a:pPr>
            <a:r>
              <a:rPr lang="ru-RU" dirty="0" smtClean="0"/>
              <a:t>   познавательное </a:t>
            </a:r>
            <a:r>
              <a:rPr lang="ru-RU" dirty="0" smtClean="0"/>
              <a:t>и речевое развитие.</a:t>
            </a:r>
          </a:p>
          <a:p>
            <a:r>
              <a:rPr lang="ru-RU" b="1" dirty="0" smtClean="0"/>
              <a:t>Интеграция видов деятельности: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познавательно-исследовательская</a:t>
            </a:r>
            <a:r>
              <a:rPr lang="ru-RU" dirty="0" smtClean="0"/>
              <a:t>, коммуникативная, игровая.</a:t>
            </a:r>
          </a:p>
          <a:p>
            <a:r>
              <a:rPr lang="ru-RU" b="1" dirty="0" smtClean="0"/>
              <a:t>Материал и оборудование: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</a:t>
            </a:r>
            <a:r>
              <a:rPr lang="ru-RU" dirty="0" err="1" smtClean="0"/>
              <a:t>мультимедиапроектор</a:t>
            </a:r>
            <a:r>
              <a:rPr lang="ru-RU" dirty="0" smtClean="0"/>
              <a:t>, видео и презентационные материалы, сундук пирата, сейф с кодовым замком, раздаточный материал (конверты разноцветные (4 цвета) с заданиями, карточки-схемы цифр, игра-головоломка «</a:t>
            </a:r>
            <a:r>
              <a:rPr lang="ru-RU" dirty="0" err="1" smtClean="0"/>
              <a:t>Танграм</a:t>
            </a:r>
            <a:r>
              <a:rPr lang="ru-RU" dirty="0" smtClean="0"/>
              <a:t>» деревянная (4 шт.), математические прописи для детей 5-7 лет (по количеству детей 12 шт.), шоколадные монеты).</a:t>
            </a:r>
          </a:p>
          <a:p>
            <a:r>
              <a:rPr lang="ru-RU" b="1" dirty="0" smtClean="0"/>
              <a:t>Образовательная технология: </a:t>
            </a:r>
            <a:r>
              <a:rPr lang="ru-RU" dirty="0" smtClean="0"/>
              <a:t>игровая.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Алгоритм проведения занятия по игровой технологии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457200" y="1428737"/>
          <a:ext cx="8186766" cy="52864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4905"/>
                <a:gridCol w="3452939"/>
                <a:gridCol w="2728922"/>
              </a:tblGrid>
              <a:tr h="672926"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Этап деятельности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педагога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Деятельность детей, </a:t>
                      </a:r>
                      <a:endParaRPr lang="ru-RU" dirty="0"/>
                    </a:p>
                  </a:txBody>
                  <a:tcPr/>
                </a:tc>
              </a:tr>
              <a:tr h="4939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Постановка игровой задачи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Ставит  игровую задачу.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Принимает игровую задачу.</a:t>
                      </a:r>
                    </a:p>
                  </a:txBody>
                  <a:tcPr marL="68580" marR="68580" marT="0" marB="0" anchor="ctr"/>
                </a:tc>
              </a:tr>
              <a:tr h="751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Определение учебных задач для реализации игровой задачи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Организует обсуждение с детьми практических действий по решению игровой задачи.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Предлагают практические действия для решения игровой задачи.</a:t>
                      </a:r>
                    </a:p>
                  </a:txBody>
                  <a:tcPr marL="68580" marR="68580" marT="0" marB="0" anchor="ctr"/>
                </a:tc>
              </a:tr>
              <a:tr h="1605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Показ способов решения учебной задачи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Показывает способ действия.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Наблюдают.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Прорабатывают отдельные приемы работы под руководством воспитателя на демонстрационном и (или) раздаточном материале.</a:t>
                      </a:r>
                    </a:p>
                  </a:txBody>
                  <a:tcPr marL="68580" marR="68580" marT="0" marB="0" anchor="ctr"/>
                </a:tc>
              </a:tr>
              <a:tr h="10098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Выполнение учебной задачи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Организует и контролирует практическую работу детей по решению учебной задачи заданным способом.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Закрепляют полученные знания о способе действия на практике, решают учебную задачу.</a:t>
                      </a:r>
                    </a:p>
                  </a:txBody>
                  <a:tcPr marL="68580" marR="68580" marT="0" marB="0" anchor="ctr"/>
                </a:tc>
              </a:tr>
              <a:tr h="7519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Перевод учебной задачи в игровую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Оценивает результат практической работы детей с позиции игровой задачи.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ru-RU" sz="1400" dirty="0">
                          <a:latin typeface="+mn-lt"/>
                          <a:ea typeface="Calibri"/>
                          <a:cs typeface="Times New Roman"/>
                        </a:rPr>
                        <a:t>Обыгрывают результаты практической работы.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. Организационный этап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7410" name="Picture 2" descr="G:\0 Черная флешка 27.03.2019\УЧИТЕЛЬ ГОДА конкурс\2020 Учитель года Ракутина\Презентация К ЗАНЯТИЮ\Слайд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142984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4" name="Прямоугольник 3"/>
          <p:cNvSpPr/>
          <p:nvPr/>
        </p:nvSpPr>
        <p:spPr>
          <a:xfrm>
            <a:off x="5000628" y="1214422"/>
            <a:ext cx="36433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Приветствие. Создание положительной установки на выполнение предложенных действий.</a:t>
            </a:r>
          </a:p>
        </p:txBody>
      </p:sp>
      <p:pic>
        <p:nvPicPr>
          <p:cNvPr id="17411" name="Picture 3" descr="G:\0 Черная флешка 27.03.2019\УЧИТЕЛЬ ГОДА конкурс\2020 Учитель года Ракутина\УГ 2020\20191113_1012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718" y="3763710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. Организационный этап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Постановка игровой задачи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Вводная беседа. </a:t>
            </a:r>
          </a:p>
          <a:p>
            <a:r>
              <a:rPr lang="ru-RU" dirty="0"/>
              <a:t>Задача: мотивировать детей на активное включение в </a:t>
            </a:r>
            <a:r>
              <a:rPr lang="ru-RU" dirty="0" smtClean="0"/>
              <a:t>деятельность.</a:t>
            </a:r>
            <a:endParaRPr lang="ru-RU" dirty="0"/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8435" name="Picture 3" descr="G:\0 Черная флешка 27.03.2019\УЧИТЕЛЬ ГОДА конкурс\2020 Учитель года Ракутина\УГ 2020\20191113_1014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57620" y="3786190"/>
            <a:ext cx="5119999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Пират к занятию.avi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 cstate="print"/>
          <a:stretch>
            <a:fillRect/>
          </a:stretch>
        </p:blipFill>
        <p:spPr>
          <a:xfrm>
            <a:off x="285720" y="5357826"/>
            <a:ext cx="1396967" cy="7857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6286520"/>
            <a:ext cx="23574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Обращение Пирата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</a:t>
            </a:r>
            <a:r>
              <a:rPr lang="ru-RU" dirty="0" smtClean="0">
                <a:solidFill>
                  <a:schemeClr val="tx1"/>
                </a:solidFill>
              </a:rPr>
              <a:t>. Организационный этап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Постановка игровой задачи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Вводная беседа. </a:t>
            </a:r>
          </a:p>
          <a:p>
            <a:r>
              <a:rPr lang="ru-RU" dirty="0"/>
              <a:t>Задача: мотивировать детей на активное включение в </a:t>
            </a:r>
            <a:r>
              <a:rPr lang="ru-RU" dirty="0" smtClean="0"/>
              <a:t>деятельность.</a:t>
            </a:r>
            <a:endParaRPr lang="ru-RU" dirty="0"/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Определение учебных задач для реализации игровой задачи.</a:t>
            </a:r>
          </a:p>
          <a:p>
            <a:r>
              <a:rPr lang="ru-RU" dirty="0"/>
              <a:t>Актуализация представлений дошкольников о головоломках.</a:t>
            </a:r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II</a:t>
            </a:r>
            <a:r>
              <a:rPr lang="ru-RU" dirty="0" smtClean="0">
                <a:solidFill>
                  <a:schemeClr val="tx1"/>
                </a:solidFill>
              </a:rPr>
              <a:t>. Основная часть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000628" y="1214422"/>
            <a:ext cx="36433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Показ способов решения учебной задачи.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Беседа, обсуждение. Направлено на усвоение нового материала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8434" name="Picture 2" descr="G:\0 Черная флешка 27.03.2019\УЧИТЕЛЬ ГОДА конкурс\2020 Учитель года Ракутина\Презентация К ЗАНЯТИЮ\Слайд2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20562" y="1083380"/>
            <a:ext cx="4080000" cy="30600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9458" name="Picture 2" descr="G:\0 Черная флешка 27.03.2019\УЧИТЕЛЬ ГОДА конкурс\2020 Учитель года Ракутина\УГ 2020\20191113_101738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81156" y="3835148"/>
            <a:ext cx="5120000" cy="288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81</TotalTime>
  <Words>437</Words>
  <Application>Microsoft Office PowerPoint</Application>
  <PresentationFormat>Экран (4:3)</PresentationFormat>
  <Paragraphs>89</Paragraphs>
  <Slides>20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Технологическая карта образовательной деятельности по ФЭМП в подготовительной группе общеразвивающей направленности  по теме: «Сокровища пирата Джона»</vt:lpstr>
      <vt:lpstr>Слайд 2</vt:lpstr>
      <vt:lpstr>Слайд 3</vt:lpstr>
      <vt:lpstr>Алгоритм проведения занятия по игровой технологии</vt:lpstr>
      <vt:lpstr>I. Организационный этап</vt:lpstr>
      <vt:lpstr>I. Организационный этап</vt:lpstr>
      <vt:lpstr>I. Организационный этап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II. Основная часть</vt:lpstr>
      <vt:lpstr>III. Заключительный этап</vt:lpstr>
      <vt:lpstr>Слайд 20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Технологическая карта образовательной деятельности по ФЭМП в подготовительной группе общеразвивающей направленности  по теме: «Сокровища пирата Джона»</dc:title>
  <dc:creator>Марина</dc:creator>
  <cp:lastModifiedBy>Марина</cp:lastModifiedBy>
  <cp:revision>13</cp:revision>
  <dcterms:created xsi:type="dcterms:W3CDTF">2022-06-13T09:43:27Z</dcterms:created>
  <dcterms:modified xsi:type="dcterms:W3CDTF">2022-06-13T11:04:33Z</dcterms:modified>
</cp:coreProperties>
</file>